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Comic Sans MS" panose="030F0902030302020204" pitchFamily="66" charset="0"/>
      <p:regular r:id="rId16"/>
    </p:embeddedFont>
    <p:embeddedFont>
      <p:font typeface="EB Garamond" pitchFamily="2" charset="0"/>
      <p:regular r:id="rId17"/>
      <p:bold r:id="rId18"/>
      <p:italic r:id="rId19"/>
      <p:boldItalic r:id="rId20"/>
    </p:embeddedFont>
    <p:embeddedFont>
      <p:font typeface="Inter" panose="02000503000000020004" pitchFamily="2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8"/>
    <p:restoredTop sz="94658"/>
  </p:normalViewPr>
  <p:slideViewPr>
    <p:cSldViewPr snapToGrid="0">
      <p:cViewPr varScale="1">
        <p:scale>
          <a:sx n="160" d="100"/>
          <a:sy n="160" d="100"/>
        </p:scale>
        <p:origin x="84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914e14d563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914e14d563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d5481f5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ad5481f5c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d5481f5c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ad5481f5c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914e14d563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914e14d563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cf2775fbe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acf2775fbe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cf2775fbe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cf2775fbe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cf2775fb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acf2775fb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14e14d56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914e14d56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914e14d563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914e14d563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914e14d563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914e14d563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14e14d563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914e14d563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914e14d563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914e14d563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heukhei-chu.github.io/pen-football-rl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t="23059"/>
          <a:stretch/>
        </p:blipFill>
        <p:spPr>
          <a:xfrm>
            <a:off x="0" y="0"/>
            <a:ext cx="9144003" cy="51219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SOCCER</a:t>
            </a:r>
            <a:endParaRPr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Self-Optimizing Competitive Control via Efficient Reinforcement</a:t>
            </a:r>
            <a:endParaRPr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460938" y="4066038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0000"/>
                </a:solidFill>
                <a:latin typeface="EB Garamond"/>
                <a:ea typeface="EB Garamond"/>
                <a:cs typeface="EB Garamond"/>
                <a:sym typeface="EB Garamond"/>
              </a:rPr>
              <a:t>Cheuk Hei Chu</a:t>
            </a:r>
            <a:r>
              <a:rPr lang="en" sz="15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                                                                                   Atul Shatavart Nadig</a:t>
            </a:r>
            <a:endParaRPr sz="15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9" name="Google Shape;89;p13" title="6-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700" y="3794"/>
            <a:ext cx="251460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5606047" y="344004"/>
            <a:ext cx="6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920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Architecture (MLP vs CurriculumMLP)</a:t>
            </a:r>
            <a:endParaRPr/>
          </a:p>
        </p:txBody>
      </p:sp>
      <p:pic>
        <p:nvPicPr>
          <p:cNvPr id="135" name="Google Shape;135;p19" title="MLP (PPO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50" y="2117250"/>
            <a:ext cx="229552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 title="CurriculumML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825" y="1448200"/>
            <a:ext cx="3057525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311700" y="2989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Enjoy a game from our best models!</a:t>
            </a:r>
            <a:endParaRPr/>
          </a:p>
        </p:txBody>
      </p:sp>
      <p:pic>
        <p:nvPicPr>
          <p:cNvPr id="2" name="Example Game - Best.mov">
            <a:hlinkClick r:id="" action="ppaction://media"/>
            <a:extLst>
              <a:ext uri="{FF2B5EF4-FFF2-40B4-BE49-F238E27FC236}">
                <a16:creationId xmlns:a16="http://schemas.microsoft.com/office/drawing/2014/main" id="{B052A3A2-E8D0-A0C5-6DA8-50F88991C1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0504" y="906725"/>
            <a:ext cx="5731690" cy="4292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311700" y="22678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!</a:t>
            </a:r>
            <a:endParaRPr sz="2222" u="sng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136025" y="5955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youu!</a:t>
            </a:r>
            <a:endParaRPr sz="2222" u="sng">
              <a:solidFill>
                <a:schemeClr val="dk2"/>
              </a:solidFill>
            </a:endParaRPr>
          </a:p>
        </p:txBody>
      </p:sp>
      <p:pic>
        <p:nvPicPr>
          <p:cNvPr id="174" name="Google Shape;174;p25" title="tyca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525" y="1257325"/>
            <a:ext cx="6456470" cy="36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Pen Football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38055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What is it?</a:t>
            </a:r>
            <a:endParaRPr sz="1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Char char="●"/>
            </a:pPr>
            <a:r>
              <a:rPr lang="en" sz="1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Online 2-player game like soccer</a:t>
            </a:r>
            <a:endParaRPr sz="1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Char char="●"/>
            </a:pPr>
            <a:r>
              <a:rPr lang="en" sz="1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Aim: shoot the ball into the goal</a:t>
            </a:r>
            <a:endParaRPr sz="1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Char char="●"/>
            </a:pPr>
            <a:r>
              <a:rPr lang="en" sz="14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Controls: WASD/arrow keys</a:t>
            </a:r>
            <a:endParaRPr sz="1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Char char="○"/>
            </a:pPr>
            <a:r>
              <a:rPr lang="en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Left/Right: Accelerate horizontally</a:t>
            </a:r>
            <a:endParaRPr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Char char="○"/>
            </a:pPr>
            <a:r>
              <a:rPr lang="en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Up: One-time reset of vertical velocity, allows double jumps</a:t>
            </a:r>
            <a:endParaRPr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Example Game - General.mov">
            <a:hlinkClick r:id="" action="ppaction://media"/>
            <a:extLst>
              <a:ext uri="{FF2B5EF4-FFF2-40B4-BE49-F238E27FC236}">
                <a16:creationId xmlns:a16="http://schemas.microsoft.com/office/drawing/2014/main" id="{8FB9ABE5-D9D2-1811-01DB-F665BABBE1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48448" y="1168875"/>
            <a:ext cx="4995552" cy="3715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Challenges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-46350" y="1215975"/>
            <a:ext cx="42738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Control: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○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Techniques like shooting, dribbling only by controlling acceleration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Strategy: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○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Aggressiveness, aiming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Planning: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○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Positioning, anticipation (for blocking)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Example Game - Bad.mov">
            <a:hlinkClick r:id="" action="ppaction://media"/>
            <a:extLst>
              <a:ext uri="{FF2B5EF4-FFF2-40B4-BE49-F238E27FC236}">
                <a16:creationId xmlns:a16="http://schemas.microsoft.com/office/drawing/2014/main" id="{0559E964-02FE-98D4-63E8-311A0C088D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77522" y="1017800"/>
            <a:ext cx="5179464" cy="3879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Solution Setup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Two-player game implemented in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Game-playing interface for model implemented in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gymnasium.Env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Both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MultiAgent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 mode and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drill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 mode (for curriculum learning)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○"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League training: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■"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Model plays previous versions of itself - checkpoints saved every fixed number of epochs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Models implemented in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pytorch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Takes in game observations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red/ball/blue x/y-position/velocity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Outputs 3 logits for each of the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left/right/up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 keys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○"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Rationale: model should be allowed all possible combinations of actions as humans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Char char="○"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→ Challenge: Coherence! 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1" name="Google Shape;111;p16" title="action spac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975" y="3913850"/>
            <a:ext cx="2467749" cy="9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Evaluation Methodology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nter"/>
                <a:ea typeface="Inter"/>
                <a:cs typeface="Inter"/>
                <a:sym typeface="Inter"/>
              </a:rPr>
              <a:t>ELO ratings (similar to chess)</a:t>
            </a:r>
            <a:endParaRPr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dirty="0">
                <a:latin typeface="Inter"/>
                <a:ea typeface="Inter"/>
                <a:cs typeface="Inter"/>
                <a:sym typeface="Inter"/>
              </a:rPr>
              <a:t>Small group of diverse models as baseline</a:t>
            </a:r>
            <a:endParaRPr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dirty="0">
                <a:latin typeface="Inter"/>
                <a:ea typeface="Inter"/>
                <a:cs typeface="Inter"/>
                <a:sym typeface="Inter"/>
              </a:rPr>
              <a:t>New models incrementally added into pool</a:t>
            </a:r>
            <a:endParaRPr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dirty="0">
                <a:latin typeface="Inter"/>
                <a:ea typeface="Inter"/>
                <a:cs typeface="Inter"/>
                <a:sym typeface="Inter"/>
              </a:rPr>
              <a:t>Ensures stability in rating through enough randomization</a:t>
            </a:r>
            <a:endParaRPr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Inter"/>
              <a:buChar char="●"/>
            </a:pPr>
            <a:r>
              <a:rPr lang="en" dirty="0">
                <a:latin typeface="Inter"/>
                <a:ea typeface="Inter"/>
                <a:cs typeface="Inter"/>
                <a:sym typeface="Inter"/>
              </a:rPr>
              <a:t>Eventual range of ratings was 1500-2400</a:t>
            </a:r>
            <a:endParaRPr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900" y="901275"/>
            <a:ext cx="3557226" cy="15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 vs PPO</a:t>
            </a:r>
            <a:endParaRPr/>
          </a:p>
        </p:txBody>
      </p:sp>
      <p:pic>
        <p:nvPicPr>
          <p:cNvPr id="124" name="Google Shape;124;p18" title="MLP (REINFORCE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375" y="1190241"/>
            <a:ext cx="153352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 title="MLP (PPO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375" y="3147411"/>
            <a:ext cx="229552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0" y="100092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Policy Network (REINFORCE)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0" y="2966722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Policy + Value Network (PPO)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4131450" y="410000"/>
            <a:ext cx="4856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Example of model trained by REINFORCE (Blue) vs </a:t>
            </a:r>
            <a:r>
              <a:rPr lang="en" sz="1100" dirty="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human (Red)</a:t>
            </a:r>
            <a:endParaRPr sz="1100" dirty="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Example Game - REINFORCE.mov">
            <a:hlinkClick r:id="" action="ppaction://media"/>
            <a:extLst>
              <a:ext uri="{FF2B5EF4-FFF2-40B4-BE49-F238E27FC236}">
                <a16:creationId xmlns:a16="http://schemas.microsoft.com/office/drawing/2014/main" id="{058279B9-80B1-2804-7B71-7D34F0D5A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34377" y="764000"/>
            <a:ext cx="5509623" cy="4126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League vs AlphaStar League</a:t>
            </a: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1"/>
          </p:nvPr>
        </p:nvSpPr>
        <p:spPr>
          <a:xfrm>
            <a:off x="311700" y="955625"/>
            <a:ext cx="8520600" cy="3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In the initial league system, the model saves checkpoints and chooses an arbitrary one from recent ones to play against.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In the </a:t>
            </a:r>
            <a:r>
              <a:rPr lang="en" sz="1500" dirty="0" err="1"/>
              <a:t>AlphaStar</a:t>
            </a:r>
            <a:r>
              <a:rPr lang="en" sz="1500" dirty="0"/>
              <a:t> League system, the model keeps track of it’s win history against each opponent (same system as </a:t>
            </a:r>
            <a:r>
              <a:rPr lang="en" sz="1500" dirty="0" err="1"/>
              <a:t>TStarBox</a:t>
            </a:r>
            <a:r>
              <a:rPr lang="en" sz="1500" dirty="0"/>
              <a:t>-X used for </a:t>
            </a:r>
            <a:r>
              <a:rPr lang="en" sz="1500" dirty="0" err="1"/>
              <a:t>AlphaStar</a:t>
            </a:r>
            <a:r>
              <a:rPr lang="en" sz="1500" dirty="0"/>
              <a:t>)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This allows it to prioritize playing against opponents that it has struggled against recently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43" name="Google Shape;143;p20" title="multiple_elo_vs_epoch_fil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850" y="2374999"/>
            <a:ext cx="4614150" cy="2768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36EAF6-6284-4E46-1951-6988F86EC5D5}"/>
              </a:ext>
            </a:extLst>
          </p:cNvPr>
          <p:cNvSpPr txBox="1"/>
          <p:nvPr/>
        </p:nvSpPr>
        <p:spPr>
          <a:xfrm>
            <a:off x="1550505" y="3188473"/>
            <a:ext cx="2568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Volatility (Delta Variances)</a:t>
            </a:r>
          </a:p>
          <a:p>
            <a:r>
              <a:rPr lang="en-US" dirty="0" err="1"/>
              <a:t>AlphaStar</a:t>
            </a:r>
            <a:r>
              <a:rPr lang="en-US" dirty="0"/>
              <a:t> League – 5983.12</a:t>
            </a:r>
          </a:p>
          <a:p>
            <a:r>
              <a:rPr lang="en-US" dirty="0"/>
              <a:t>Baseline League – 10617.98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 Shaping (score vs {score, move, kick, jump})</a:t>
            </a:r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By shaping the rewards to be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     more specific, performance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     improves!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Scoring, kicking, moving, and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     jumping are all weighted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     appropriately</a:t>
            </a:r>
            <a:endParaRPr dirty="0"/>
          </a:p>
        </p:txBody>
      </p:sp>
      <p:pic>
        <p:nvPicPr>
          <p:cNvPr id="150" name="Google Shape;150;p21" title="misc_vs_score_fil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275" y="1620550"/>
            <a:ext cx="5459725" cy="32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17A618-470B-8628-3996-9BD023860B89}"/>
              </a:ext>
            </a:extLst>
          </p:cNvPr>
          <p:cNvSpPr txBox="1"/>
          <p:nvPr/>
        </p:nvSpPr>
        <p:spPr>
          <a:xfrm>
            <a:off x="4484536" y="1263406"/>
            <a:ext cx="4174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Delta variances roughly similar- 5981.64, 6198.21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Laws</a:t>
            </a:r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Anything beyond two hidden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      layers between observations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      and logits makes training collapse!</a:t>
            </a:r>
            <a:endParaRPr dirty="0"/>
          </a:p>
        </p:txBody>
      </p:sp>
      <p:pic>
        <p:nvPicPr>
          <p:cNvPr id="2" name="Example Game - Scaling Law.mov">
            <a:hlinkClick r:id="" action="ppaction://media"/>
            <a:extLst>
              <a:ext uri="{FF2B5EF4-FFF2-40B4-BE49-F238E27FC236}">
                <a16:creationId xmlns:a16="http://schemas.microsoft.com/office/drawing/2014/main" id="{A362C775-77BD-DB25-EE71-6BB1BBA15C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5817" y="1605718"/>
            <a:ext cx="4458183" cy="333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406</Words>
  <Application>Microsoft Macintosh PowerPoint</Application>
  <PresentationFormat>On-screen Show (16:9)</PresentationFormat>
  <Paragraphs>67</Paragraphs>
  <Slides>13</Slides>
  <Notes>13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Roboto</vt:lpstr>
      <vt:lpstr>Inter</vt:lpstr>
      <vt:lpstr>Courier New</vt:lpstr>
      <vt:lpstr>Comic Sans MS</vt:lpstr>
      <vt:lpstr>Arial</vt:lpstr>
      <vt:lpstr>EB Garamond</vt:lpstr>
      <vt:lpstr>Geometric</vt:lpstr>
      <vt:lpstr>SOCCER</vt:lpstr>
      <vt:lpstr>Pen Football</vt:lpstr>
      <vt:lpstr>Challenges</vt:lpstr>
      <vt:lpstr>Solution Setup</vt:lpstr>
      <vt:lpstr>Evaluation Methodology</vt:lpstr>
      <vt:lpstr>REINFORCE vs PPO</vt:lpstr>
      <vt:lpstr>Naive League vs AlphaStar League</vt:lpstr>
      <vt:lpstr>Reward Shaping (score vs {score, move, kick, jump})</vt:lpstr>
      <vt:lpstr>Scaling Laws</vt:lpstr>
      <vt:lpstr>Model Architecture (MLP vs CurriculumMLP)</vt:lpstr>
      <vt:lpstr>Enjoy a game from our best models!</vt:lpstr>
      <vt:lpstr>Play here!</vt:lpstr>
      <vt:lpstr>Thank youu!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Atul Nadig</cp:lastModifiedBy>
  <cp:revision>4</cp:revision>
  <dcterms:modified xsi:type="dcterms:W3CDTF">2025-12-04T08:10:23Z</dcterms:modified>
</cp:coreProperties>
</file>